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2"/>
  </p:sldMasterIdLst>
  <p:sldIdLst>
    <p:sldId id="269" r:id="rId3"/>
    <p:sldId id="267" r:id="rId4"/>
    <p:sldId id="268" r:id="rId5"/>
    <p:sldId id="280" r:id="rId6"/>
    <p:sldId id="272" r:id="rId7"/>
    <p:sldId id="273" r:id="rId8"/>
    <p:sldId id="276" r:id="rId9"/>
    <p:sldId id="274" r:id="rId10"/>
    <p:sldId id="275" r:id="rId11"/>
    <p:sldId id="277" r:id="rId12"/>
    <p:sldId id="278" r:id="rId13"/>
    <p:sldId id="279" r:id="rId14"/>
    <p:sldId id="281" r:id="rId15"/>
    <p:sldId id="282" r:id="rId16"/>
    <p:sldId id="283" r:id="rId17"/>
    <p:sldId id="284" r:id="rId18"/>
    <p:sldId id="285" r:id="rId19"/>
    <p:sldId id="270" r:id="rId20"/>
    <p:sldId id="286" r:id="rId21"/>
    <p:sldId id="266" r:id="rId22"/>
    <p:sldId id="265" r:id="rId23"/>
    <p:sldId id="264" r:id="rId24"/>
    <p:sldId id="263" r:id="rId25"/>
    <p:sldId id="262" r:id="rId26"/>
    <p:sldId id="260" r:id="rId27"/>
    <p:sldId id="259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-116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762000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ĐẠI HỌC QUỐC GIA TP HCM</a:t>
            </a:r>
            <a:br>
              <a:rPr lang="en-US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ĐẠI HỌC CÔNG NGHỆ THÔNG TIN</a:t>
            </a:r>
            <a:endParaRPr lang="vi-V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79755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BÁO CÁO ĐỒ ÁN JAVA</a:t>
            </a:r>
          </a:p>
          <a:p>
            <a:pPr marL="0" indent="0" algn="ctr">
              <a:buNone/>
            </a:pP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: </a:t>
            </a:r>
            <a:r>
              <a:rPr lang="en-US" sz="2400" dirty="0" smtClean="0"/>
              <a:t>GAME CỜ TOÁN VIỆT NAM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	</a:t>
            </a:r>
            <a:r>
              <a:rPr lang="en-US" sz="2600" dirty="0" smtClean="0"/>
              <a:t>GVHD:  </a:t>
            </a:r>
            <a:r>
              <a:rPr lang="en-US" sz="2600" dirty="0" err="1" smtClean="0"/>
              <a:t>Ths</a:t>
            </a:r>
            <a:r>
              <a:rPr lang="en-US" sz="2600" dirty="0" smtClean="0"/>
              <a:t>. </a:t>
            </a:r>
            <a:r>
              <a:rPr lang="en-US" sz="2600" dirty="0" err="1" smtClean="0"/>
              <a:t>Huỳnh</a:t>
            </a:r>
            <a:r>
              <a:rPr lang="en-US" sz="2600" dirty="0" smtClean="0"/>
              <a:t> </a:t>
            </a:r>
            <a:r>
              <a:rPr lang="en-US" sz="2600" dirty="0" err="1" smtClean="0"/>
              <a:t>Ngọc</a:t>
            </a:r>
            <a:r>
              <a:rPr lang="en-US" sz="2600" dirty="0" smtClean="0"/>
              <a:t> </a:t>
            </a:r>
            <a:r>
              <a:rPr lang="en-US" sz="2600" dirty="0" err="1" smtClean="0"/>
              <a:t>Tín</a:t>
            </a: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				</a:t>
            </a:r>
            <a:r>
              <a:rPr lang="en-US" sz="2600" dirty="0" err="1" smtClean="0"/>
              <a:t>Nhóm</a:t>
            </a:r>
            <a:r>
              <a:rPr lang="en-US" sz="2600" dirty="0" smtClean="0"/>
              <a:t> </a:t>
            </a:r>
            <a:r>
              <a:rPr lang="en-US" sz="2600" dirty="0" err="1" smtClean="0"/>
              <a:t>thực</a:t>
            </a:r>
            <a:r>
              <a:rPr lang="en-US" sz="2600" dirty="0" smtClean="0"/>
              <a:t> </a:t>
            </a:r>
            <a:r>
              <a:rPr lang="en-US" sz="2600" dirty="0" err="1" smtClean="0"/>
              <a:t>hiện</a:t>
            </a:r>
            <a:r>
              <a:rPr lang="en-US" sz="2600" dirty="0" smtClean="0"/>
              <a:t>: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				</a:t>
            </a:r>
            <a:r>
              <a:rPr lang="en-US" sz="2000" dirty="0" err="1" smtClean="0"/>
              <a:t>Phạm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Kiên</a:t>
            </a:r>
            <a:r>
              <a:rPr lang="en-US" sz="2000" dirty="0" smtClean="0"/>
              <a:t>   11520187</a:t>
            </a:r>
            <a:r>
              <a:rPr lang="en-US" sz="2000" dirty="0"/>
              <a:t>	</a:t>
            </a:r>
            <a:r>
              <a:rPr lang="en-US" sz="2000" dirty="0" smtClean="0"/>
              <a:t>					</a:t>
            </a:r>
            <a:r>
              <a:rPr lang="en-US" sz="2000" dirty="0" err="1" smtClean="0"/>
              <a:t>Hoàng</a:t>
            </a:r>
            <a:r>
              <a:rPr lang="en-US" sz="2000" dirty="0" smtClean="0"/>
              <a:t> </a:t>
            </a:r>
            <a:r>
              <a:rPr lang="en-US" sz="2000" dirty="0" err="1" smtClean="0"/>
              <a:t>Xuân</a:t>
            </a:r>
            <a:r>
              <a:rPr lang="en-US" sz="2000" dirty="0" smtClean="0"/>
              <a:t> </a:t>
            </a:r>
            <a:r>
              <a:rPr lang="en-US" sz="2000" dirty="0" err="1" smtClean="0"/>
              <a:t>Lâm</a:t>
            </a:r>
            <a:r>
              <a:rPr lang="en-US" sz="2000" dirty="0" smtClean="0"/>
              <a:t>    11520198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2631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/>
              <a:t>Luật chơi </a:t>
            </a:r>
            <a:r>
              <a:rPr lang="vi-VN" sz="3600" smtClean="0"/>
              <a:t>của </a:t>
            </a:r>
            <a:r>
              <a:rPr lang="en-US" sz="3600" smtClean="0"/>
              <a:t>cờ </a:t>
            </a:r>
            <a:r>
              <a:rPr lang="vi-VN" sz="3600"/>
              <a:t>T</a:t>
            </a:r>
            <a:r>
              <a:rPr lang="en-US" sz="3600" smtClean="0"/>
              <a:t>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sz="2800" smtClean="0">
                <a:solidFill>
                  <a:srgbClr val="FF0000"/>
                </a:solidFill>
              </a:rPr>
              <a:t> </a:t>
            </a:r>
            <a:endParaRPr lang="vi-VN" sz="280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676400"/>
            <a:ext cx="6919913" cy="4648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236243" y="4218896"/>
            <a:ext cx="4572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01659" y="4637996"/>
            <a:ext cx="4572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09800" y="2743200"/>
            <a:ext cx="4572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>
            <a:off x="3475673" y="3637921"/>
            <a:ext cx="777905" cy="716546"/>
          </a:xfrm>
          <a:prstGeom prst="bentConnector3">
            <a:avLst>
              <a:gd name="adj1" fmla="val 23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3475673" y="4238575"/>
            <a:ext cx="1217770" cy="513721"/>
          </a:xfrm>
          <a:prstGeom prst="bentConnector3">
            <a:avLst>
              <a:gd name="adj1" fmla="val 211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0800000">
            <a:off x="2644905" y="2857500"/>
            <a:ext cx="1366073" cy="1138695"/>
          </a:xfrm>
          <a:prstGeom prst="bentConnector3">
            <a:avLst>
              <a:gd name="adj1" fmla="val -335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06696" y="2937484"/>
            <a:ext cx="175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(</a:t>
            </a:r>
            <a:r>
              <a:rPr lang="en-US" sz="2000" b="1" smtClean="0"/>
              <a:t>6x7)/10 = 2</a:t>
            </a:r>
            <a:endParaRPr lang="en-US" sz="2000" b="1"/>
          </a:p>
        </p:txBody>
      </p:sp>
      <p:sp>
        <p:nvSpPr>
          <p:cNvPr id="33" name="TextBox 32"/>
          <p:cNvSpPr txBox="1"/>
          <p:nvPr/>
        </p:nvSpPr>
        <p:spPr>
          <a:xfrm>
            <a:off x="3400930" y="4877939"/>
            <a:ext cx="175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(</a:t>
            </a:r>
            <a:r>
              <a:rPr lang="en-US" sz="2000" b="1" smtClean="0"/>
              <a:t>7x6)/10 = 2</a:t>
            </a:r>
            <a:endParaRPr lang="en-US" sz="2000" b="1"/>
          </a:p>
        </p:txBody>
      </p:sp>
      <p:sp>
        <p:nvSpPr>
          <p:cNvPr id="34" name="TextBox 33"/>
          <p:cNvSpPr txBox="1"/>
          <p:nvPr/>
        </p:nvSpPr>
        <p:spPr>
          <a:xfrm>
            <a:off x="3615034" y="4312709"/>
            <a:ext cx="1127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FF00"/>
                </a:solidFill>
              </a:rPr>
              <a:t>7-6 = 1</a:t>
            </a:r>
            <a:endParaRPr lang="en-US" sz="2000" b="1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97303" y="4312444"/>
            <a:ext cx="126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FF00"/>
                </a:solidFill>
              </a:rPr>
              <a:t>7%6 = 1</a:t>
            </a:r>
            <a:endParaRPr lang="en-US" sz="20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8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2" grpId="0"/>
      <p:bldP spid="33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/>
              <a:t>Luật chơi </a:t>
            </a:r>
            <a:r>
              <a:rPr lang="vi-VN" sz="3600" smtClean="0"/>
              <a:t>của </a:t>
            </a:r>
            <a:r>
              <a:rPr lang="en-US" sz="3600" smtClean="0"/>
              <a:t>cờ </a:t>
            </a:r>
            <a:r>
              <a:rPr lang="vi-VN" sz="3600"/>
              <a:t>T</a:t>
            </a:r>
            <a:r>
              <a:rPr lang="en-US" sz="3600" smtClean="0"/>
              <a:t>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Chú </a:t>
            </a:r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ý:</a:t>
            </a:r>
          </a:p>
          <a:p>
            <a:pPr>
              <a:lnSpc>
                <a:spcPct val="9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ết quả của phép cộng hoặc nhân mà lớn hơn 10 thì chỉ 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lấy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số 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hàng đơn vị để tính điểm bắt 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quân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(tức là chia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lấy d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chia hết cho 10 không hợp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51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/>
              <a:t>Luật chơi </a:t>
            </a:r>
            <a:r>
              <a:rPr lang="vi-VN" sz="3600" smtClean="0"/>
              <a:t>của </a:t>
            </a:r>
            <a:r>
              <a:rPr lang="en-US" sz="3600" smtClean="0"/>
              <a:t>cờ </a:t>
            </a:r>
            <a:r>
              <a:rPr lang="vi-VN" sz="3600"/>
              <a:t>T</a:t>
            </a:r>
            <a:r>
              <a:rPr lang="en-US" sz="3600" smtClean="0"/>
              <a:t>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q"/>
              <a:tabLst>
                <a:tab pos="914400" algn="l"/>
              </a:tabLst>
            </a:pPr>
            <a:r>
              <a:rPr lang="vi-V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thúc ván cờ khi:</a:t>
            </a:r>
            <a:endParaRPr lang="en-US" sz="28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Thắng tuyệt đối </a:t>
            </a:r>
          </a:p>
          <a:p>
            <a:pPr marL="0" indent="0" algn="just">
              <a:lnSpc>
                <a:spcPct val="90000"/>
              </a:lnSpc>
              <a:buNone/>
              <a:tabLst>
                <a:tab pos="914400" algn="l"/>
              </a:tabLst>
            </a:pP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Trong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chơi bất kể khi nào, cứ bắt được quân số 0 của 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 phương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là thắng tuyệt đối.  </a:t>
            </a: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Thắng điểm. </a:t>
            </a:r>
          </a:p>
          <a:p>
            <a:pPr marL="0" indent="0" algn="just">
              <a:lnSpc>
                <a:spcPct val="90000"/>
              </a:lnSpc>
              <a:buNone/>
              <a:tabLst>
                <a:tab pos="914400" algn="l"/>
              </a:tabLst>
            </a:pP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Nếu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không bắt được quân số 0 vẫn có thể tính việc thắng  -  thua bằng 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dựa theo số điểm. Mỗi quân cờ có số điểm tính theo  trị số của nó. 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thể thỏa thuận thang điểm cho mỗi ván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(ví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10-15-20 điểm...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 algn="just">
              <a:lnSpc>
                <a:spcPct val="90000"/>
              </a:lnSpc>
              <a:buNone/>
              <a:tabLst>
                <a:tab pos="914400" algn="l"/>
              </a:tabLst>
            </a:pP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Bên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nào bắt 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số quân của bên kia có tổng điểm bằng hoặc cao hơn thang điểm </a:t>
            </a:r>
            <a:r>
              <a:rPr lang="vi-V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thỏa </a:t>
            </a: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thuận trước thì sẽ thắng. 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72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Cơ sở lý thuyết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  <a:tabLst>
                <a:tab pos="9144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Giải thuật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Minimax với độ sâu giới hạn.</a:t>
            </a: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tabLst>
                <a:tab pos="914400" algn="l"/>
              </a:tabLst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>
            <p:custDataLst>
              <p:custData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17"/>
          <a:stretch/>
        </p:blipFill>
        <p:spPr bwMode="auto">
          <a:xfrm>
            <a:off x="685800" y="2075497"/>
            <a:ext cx="5942965" cy="2707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6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Cơ sở lý thuyết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  <a:tabLst>
                <a:tab pos="9144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Giải thuật cắt tỉa Alpha-Beta.</a:t>
            </a: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tabLst>
                <a:tab pos="914400" algn="l"/>
              </a:tabLst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2"/>
          <a:stretch/>
        </p:blipFill>
        <p:spPr bwMode="auto">
          <a:xfrm>
            <a:off x="685800" y="2328735"/>
            <a:ext cx="6116955" cy="2968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Cơ sở lý thuyết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463550" algn="l"/>
                <a:tab pos="9144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/>
              <a:t>Bài </a:t>
            </a:r>
            <a:r>
              <a:rPr lang="en-US" sz="2400"/>
              <a:t>toán áp dụng giải thuật Minimax kết hợp cắt tỉa Alpha-Beta với độ sâu cố định bằng 2 để tìm được nước đi tốt nhất.</a:t>
            </a:r>
          </a:p>
          <a:p>
            <a:pPr lvl="0">
              <a:buFont typeface="Wingdings" panose="05000000000000000000" pitchFamily="2" charset="2"/>
              <a:buChar char="q"/>
              <a:tabLst>
                <a:tab pos="463550" algn="l"/>
                <a:tab pos="914400" algn="l"/>
              </a:tabLst>
            </a:pPr>
            <a:r>
              <a:rPr lang="en-US" sz="2400"/>
              <a:t>Ý tưởng giải quyết bài toán.</a:t>
            </a:r>
          </a:p>
          <a:p>
            <a:pPr marL="0" lvl="0" indent="0">
              <a:buNone/>
              <a:tabLst>
                <a:tab pos="463550" algn="l"/>
                <a:tab pos="914400" algn="l"/>
              </a:tabLst>
            </a:pPr>
            <a:r>
              <a:rPr lang="en-US" sz="2400" smtClean="0"/>
              <a:t>	Bài </a:t>
            </a:r>
            <a:r>
              <a:rPr lang="en-US" sz="2400"/>
              <a:t>toán được định nghĩa với </a:t>
            </a:r>
            <a:r>
              <a:rPr lang="vi-VN" sz="2400"/>
              <a:t>3</a:t>
            </a:r>
            <a:r>
              <a:rPr lang="en-US" sz="2400"/>
              <a:t> cách giải quyết như sau: </a:t>
            </a:r>
          </a:p>
          <a:p>
            <a:pPr lvl="0">
              <a:buFont typeface="Courier New" panose="02070309020205020404" pitchFamily="49" charset="0"/>
              <a:buChar char="o"/>
              <a:tabLst>
                <a:tab pos="463550" algn="l"/>
                <a:tab pos="914400" algn="l"/>
              </a:tabLst>
            </a:pPr>
            <a:r>
              <a:rPr lang="en-US" sz="2400"/>
              <a:t>Kết thúc game với số điểm được “cược” trước, bên nào đạt tới số điểm đó trước bên đó thắng. </a:t>
            </a:r>
          </a:p>
          <a:p>
            <a:pPr lvl="0">
              <a:buFont typeface="Courier New" panose="02070309020205020404" pitchFamily="49" charset="0"/>
              <a:buChar char="o"/>
              <a:tabLst>
                <a:tab pos="463550" algn="l"/>
                <a:tab pos="914400" algn="l"/>
              </a:tabLst>
            </a:pPr>
            <a:r>
              <a:rPr lang="en-US" sz="2400"/>
              <a:t>Kết thúc game với điều kiện ăn quân số “0” của đối thủ. </a:t>
            </a:r>
          </a:p>
          <a:p>
            <a:pPr>
              <a:buFont typeface="Courier New" panose="02070309020205020404" pitchFamily="49" charset="0"/>
              <a:buChar char="o"/>
              <a:tabLst>
                <a:tab pos="463550" algn="l"/>
                <a:tab pos="914400" algn="l"/>
              </a:tabLst>
            </a:pPr>
            <a:r>
              <a:rPr lang="vi-VN" sz="2400"/>
              <a:t>Kết thúc game với điều kiện hết thời gian suy nghĩ.</a:t>
            </a: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463550" algn="l"/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463550" algn="l"/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463550" algn="l"/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463550" algn="l"/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463550" algn="l"/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463550" algn="l"/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tabLst>
                <a:tab pos="463550" algn="l"/>
                <a:tab pos="914400" algn="l"/>
              </a:tabLst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Cơ sở lý thuyết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/>
              <a:t>Ý tưởng được đưa ra để giải quyết các vấn đề của bài toán là: 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2400"/>
              <a:t>Bước 1: Bài toán đưa về bài toán 2 người chơi để với thể hiện là: </a:t>
            </a:r>
            <a:r>
              <a:rPr lang="en-US" sz="2400" smtClean="0"/>
              <a:t>Biểu </a:t>
            </a:r>
            <a:r>
              <a:rPr lang="en-US" sz="2400"/>
              <a:t>diển bàn cờ đầy đủ quân cờ và có thể ăn quân cờ (tương tác người- người). 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2400"/>
              <a:t>Bước 2: Bài toán được thêm với phần Game AI để áp dụng cơ sở lý thuyết ở chương 2. </a:t>
            </a: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tabLst>
                <a:tab pos="914400" algn="l"/>
              </a:tabLst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53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Cơ sở lý thuyết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en-US" sz="2400"/>
              <a:t>Áp dụng phần lí thuyết trong mục Cơ sở lí thuyết để giải quyết bài toán.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/>
              <a:t>Các phương thức của AI trong bài toán (lớp VanCo.</a:t>
            </a:r>
            <a:r>
              <a:rPr lang="vi-VN" sz="2400"/>
              <a:t>java</a:t>
            </a:r>
            <a:r>
              <a:rPr lang="en-US" sz="2400"/>
              <a:t>).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/>
              <a:t>Hàm  alphaBeta: Thực hiện tìm kiếm theo thuật toán Alpha-beta.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/>
              <a:t>Hàm </a:t>
            </a:r>
            <a:r>
              <a:rPr lang="vi-VN" sz="2400"/>
              <a:t>e</a:t>
            </a:r>
            <a:r>
              <a:rPr lang="en-US" sz="2400"/>
              <a:t>valuate: Lượng giá thế cờ hiện tại.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/>
              <a:t>Hàm moveAI : Hàm di chuyển nước đi AI của quân cờ.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/>
              <a:t>Hàm moveEatChessAI : Hàm ăn quân cờ của đối phương trong nước đi AI.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/>
              <a:t>Hàm tryMove : Hàm sinh nước đi thử của quân cờ.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400"/>
              <a:t>Hàm removeTryMove : Hàm xóa nước đi thử.</a:t>
            </a: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tabLst>
                <a:tab pos="914400" algn="l"/>
              </a:tabLst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tabLst>
                <a:tab pos="914400" algn="l"/>
              </a:tabLst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8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smtClean="0"/>
              <a:t>Chương trình 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gian trạng thái</a:t>
            </a:r>
            <a:endParaRPr lang="vi-V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403215" cy="415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83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smtClean="0"/>
              <a:t>Chương trình 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vi-VN" dirty="0" smtClean="0"/>
              <a:t>Cấu trúc chương trình:</a:t>
            </a:r>
          </a:p>
          <a:p>
            <a:endParaRPr lang="vi-VN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6501449" cy="3517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8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vi-VN" sz="3200" smtClean="0"/>
              <a:t>Giới </a:t>
            </a:r>
            <a:r>
              <a:rPr lang="vi-VN" sz="3200" dirty="0"/>
              <a:t>thiệu về </a:t>
            </a:r>
            <a:r>
              <a:rPr lang="vi-VN" sz="3200" dirty="0" smtClean="0"/>
              <a:t>lịch sử Cờ Toán. </a:t>
            </a:r>
            <a:endParaRPr lang="vi-VN" sz="3200" dirty="0"/>
          </a:p>
          <a:p>
            <a:r>
              <a:rPr lang="vi-VN" sz="3200" smtClean="0"/>
              <a:t>Giới </a:t>
            </a:r>
            <a:r>
              <a:rPr lang="vi-VN" sz="3200" dirty="0" smtClean="0"/>
              <a:t>thiệu về luật </a:t>
            </a:r>
            <a:r>
              <a:rPr lang="vi-VN" sz="3200" smtClean="0"/>
              <a:t>chơi.</a:t>
            </a:r>
            <a:endParaRPr lang="en-US" sz="3200" smtClean="0"/>
          </a:p>
          <a:p>
            <a:r>
              <a:rPr lang="en-US" sz="3200" smtClean="0"/>
              <a:t>Cơ sở lý thuyết</a:t>
            </a:r>
            <a:endParaRPr lang="vi-VN" sz="3200" dirty="0"/>
          </a:p>
          <a:p>
            <a:r>
              <a:rPr lang="vi-VN" sz="3200" smtClean="0"/>
              <a:t>Chương </a:t>
            </a:r>
            <a:r>
              <a:rPr lang="vi-VN" sz="3200" dirty="0" smtClean="0"/>
              <a:t>trình.</a:t>
            </a:r>
            <a:endParaRPr lang="vi-VN" sz="3200" dirty="0"/>
          </a:p>
          <a:p>
            <a:r>
              <a:rPr lang="vi-VN" sz="3200" smtClean="0"/>
              <a:t>Hướng phát triển.</a:t>
            </a:r>
          </a:p>
          <a:p>
            <a:r>
              <a:rPr lang="vi-VN" sz="3200" smtClean="0"/>
              <a:t>Demo chương trình</a:t>
            </a:r>
            <a:endParaRPr lang="vi-VN" sz="3200" dirty="0"/>
          </a:p>
        </p:txBody>
      </p:sp>
    </p:spTree>
    <p:extLst>
      <p:ext uri="{BB962C8B-B14F-4D97-AF65-F5344CB8AC3E}">
        <p14:creationId xmlns:p14="http://schemas.microsoft.com/office/powerpoint/2010/main" val="288543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smtClean="0"/>
              <a:t>Chương trình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v"/>
            </a:pPr>
            <a:r>
              <a:rPr lang="vi-VN" sz="4400" dirty="0" smtClean="0"/>
              <a:t>Các chức năng đã xây dựng được:</a:t>
            </a:r>
          </a:p>
          <a:p>
            <a:pPr lvl="2">
              <a:buFont typeface="Wingdings" pitchFamily="2" charset="2"/>
              <a:buChar char="Ø"/>
            </a:pPr>
            <a:r>
              <a:rPr lang="vi-VN" sz="3200" dirty="0" smtClean="0"/>
              <a:t>Xây dựng được các thành phần cơ bản của một trò chơi.</a:t>
            </a:r>
            <a:endParaRPr lang="en-US" sz="3200" dirty="0" smtClean="0"/>
          </a:p>
          <a:p>
            <a:pPr lvl="4">
              <a:buFont typeface="Wingdings" pitchFamily="2" charset="2"/>
              <a:buChar char="ü"/>
            </a:pPr>
            <a:r>
              <a:rPr lang="vi-VN" sz="2600" dirty="0"/>
              <a:t>Đối kháng người – người (Solo).</a:t>
            </a:r>
          </a:p>
          <a:p>
            <a:pPr lvl="4">
              <a:buFont typeface="Wingdings" pitchFamily="2" charset="2"/>
              <a:buChar char="ü"/>
            </a:pPr>
            <a:r>
              <a:rPr lang="vi-VN" sz="2600" dirty="0"/>
              <a:t>Đối kháng người – máy (AI</a:t>
            </a:r>
            <a:r>
              <a:rPr lang="vi-VN" sz="2600" dirty="0" smtClean="0"/>
              <a:t>).</a:t>
            </a:r>
            <a:endParaRPr lang="vi-VN" sz="3200" dirty="0" smtClean="0"/>
          </a:p>
          <a:p>
            <a:pPr lvl="4">
              <a:buFont typeface="Wingdings" pitchFamily="2" charset="2"/>
              <a:buChar char="ü"/>
            </a:pPr>
            <a:r>
              <a:rPr lang="vi-VN" sz="2600" dirty="0" smtClean="0"/>
              <a:t>Undo.</a:t>
            </a:r>
          </a:p>
          <a:p>
            <a:pPr lvl="4">
              <a:buFont typeface="Wingdings" pitchFamily="2" charset="2"/>
              <a:buChar char="ü"/>
            </a:pPr>
            <a:r>
              <a:rPr lang="vi-VN" sz="2600" dirty="0" smtClean="0"/>
              <a:t>Save.</a:t>
            </a:r>
          </a:p>
          <a:p>
            <a:pPr lvl="4">
              <a:buFont typeface="Wingdings" pitchFamily="2" charset="2"/>
              <a:buChar char="ü"/>
            </a:pPr>
            <a:r>
              <a:rPr lang="vi-VN" sz="2600" dirty="0" smtClean="0"/>
              <a:t>Open.</a:t>
            </a:r>
          </a:p>
        </p:txBody>
      </p:sp>
    </p:spTree>
    <p:extLst>
      <p:ext uri="{BB962C8B-B14F-4D97-AF65-F5344CB8AC3E}">
        <p14:creationId xmlns:p14="http://schemas.microsoft.com/office/powerpoint/2010/main" val="34466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smtClean="0"/>
              <a:t>Chương trình </a:t>
            </a:r>
            <a:endParaRPr lang="vi-VN" dirty="0"/>
          </a:p>
        </p:txBody>
      </p:sp>
      <p:sp>
        <p:nvSpPr>
          <p:cNvPr id="5" name="Rectangle 4"/>
          <p:cNvSpPr/>
          <p:nvPr/>
        </p:nvSpPr>
        <p:spPr>
          <a:xfrm>
            <a:off x="381000" y="1371600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5000"/>
            <a:ext cx="49625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smtClean="0"/>
              <a:t>Chương trình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vi-VN" dirty="0" smtClean="0"/>
              <a:t>New game: </a:t>
            </a:r>
            <a:endParaRPr lang="vi-V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600200"/>
            <a:ext cx="54006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smtClean="0"/>
              <a:t>Chương trình 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game</a:t>
            </a:r>
            <a:r>
              <a:rPr lang="vi-VN" dirty="0" smtClean="0"/>
              <a:t> </a:t>
            </a:r>
            <a:endParaRPr lang="vi-VN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4006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smtClean="0"/>
              <a:t>Hướng phát triển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>
              <a:buFont typeface="Wingdings" pitchFamily="2" charset="2"/>
              <a:buChar char="v"/>
            </a:pPr>
            <a:r>
              <a:rPr lang="vi-VN" sz="2800" dirty="0" smtClean="0"/>
              <a:t>Cải thiện thuật toán để chương trình thông minh hơn.</a:t>
            </a:r>
          </a:p>
          <a:p>
            <a:pPr lvl="2">
              <a:buFont typeface="Wingdings" pitchFamily="2" charset="2"/>
              <a:buChar char="v"/>
            </a:pPr>
            <a:r>
              <a:rPr lang="vi-VN" sz="2800" dirty="0" smtClean="0"/>
              <a:t>Thu thập và đưa vào chương trình các kinh nghiệm, mẹo chơi cờ cho AI</a:t>
            </a:r>
          </a:p>
          <a:p>
            <a:pPr lvl="2">
              <a:buFont typeface="Wingdings" pitchFamily="2" charset="2"/>
              <a:buChar char="v"/>
            </a:pPr>
            <a:r>
              <a:rPr lang="vi-VN" sz="2800" dirty="0" smtClean="0"/>
              <a:t>Phát triển lên nền tảng di động.</a:t>
            </a:r>
          </a:p>
          <a:p>
            <a:pPr lvl="2">
              <a:buFont typeface="Wingdings" pitchFamily="2" charset="2"/>
              <a:buChar char="v"/>
            </a:pPr>
            <a:r>
              <a:rPr lang="vi-VN" sz="2800" dirty="0" smtClean="0"/>
              <a:t>Phát triển để chia chế độ chơi game theo level.</a:t>
            </a:r>
          </a:p>
          <a:p>
            <a:pPr lvl="2">
              <a:buFont typeface="Wingdings" pitchFamily="2" charset="2"/>
              <a:buChar char="v"/>
            </a:pPr>
            <a:r>
              <a:rPr lang="vi-VN" sz="2800" dirty="0" smtClean="0"/>
              <a:t>Phát trển nhiền skin cho phép người chơi tùy chỉnh giao diện.</a:t>
            </a:r>
          </a:p>
          <a:p>
            <a:pPr lvl="2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323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534400" cy="758952"/>
          </a:xfrm>
        </p:spPr>
        <p:txBody>
          <a:bodyPr>
            <a:normAutofit/>
          </a:bodyPr>
          <a:lstStyle/>
          <a:p>
            <a:r>
              <a:rPr lang="en-US" sz="3600"/>
              <a:t>Tài liệu tham khảo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[1] Introductionto </a:t>
            </a:r>
            <a:r>
              <a:rPr lang="en-US"/>
              <a:t>Artiﬁcial Intelligence</a:t>
            </a:r>
          </a:p>
          <a:p>
            <a:pPr marL="0" indent="0">
              <a:buNone/>
            </a:pPr>
            <a:r>
              <a:rPr lang="en-US" smtClean="0"/>
              <a:t>Translated </a:t>
            </a:r>
            <a:r>
              <a:rPr lang="en-US"/>
              <a:t>by Nathanael </a:t>
            </a:r>
            <a:r>
              <a:rPr lang="en-US" smtClean="0"/>
              <a:t>BlackWith </a:t>
            </a:r>
            <a:r>
              <a:rPr lang="en-US"/>
              <a:t>illustrations by Florian </a:t>
            </a:r>
            <a:r>
              <a:rPr lang="en-US" smtClean="0"/>
              <a:t>Mast.</a:t>
            </a:r>
          </a:p>
          <a:p>
            <a:pPr marL="0" indent="0">
              <a:buNone/>
            </a:pPr>
            <a:r>
              <a:rPr lang="en-US"/>
              <a:t>[2] http://</a:t>
            </a:r>
            <a:r>
              <a:rPr lang="en-US" smtClean="0"/>
              <a:t>cotoan.vnvista.com</a:t>
            </a:r>
            <a:r>
              <a:rPr lang="en-US"/>
              <a:t>/</a:t>
            </a:r>
            <a:r>
              <a:rPr lang="vi-VN" smtClean="0"/>
              <a:t> </a:t>
            </a:r>
            <a:endParaRPr lang="en-US" smtClean="0"/>
          </a:p>
          <a:p>
            <a:pPr marL="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160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</a:t>
            </a:r>
            <a:r>
              <a:rPr lang="vi-VN" smtClean="0"/>
              <a:t>EMO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marL="0" indent="0" algn="ctr">
              <a:buNone/>
            </a:pPr>
            <a:endParaRPr lang="vi-VN" sz="4800" b="1" smtClean="0">
              <a:ln>
                <a:solidFill>
                  <a:schemeClr val="tx1"/>
                </a:solidFill>
              </a:ln>
            </a:endParaRPr>
          </a:p>
          <a:p>
            <a:pPr marL="0" indent="0" algn="ctr">
              <a:buNone/>
            </a:pPr>
            <a:endParaRPr lang="vi-VN" sz="4800" b="1">
              <a:ln>
                <a:solidFill>
                  <a:schemeClr val="tx1"/>
                </a:solidFill>
              </a:ln>
            </a:endParaRPr>
          </a:p>
          <a:p>
            <a:pPr marL="0" indent="0" algn="ctr">
              <a:buNone/>
            </a:pPr>
            <a:r>
              <a:rPr lang="vi-VN" sz="4800" b="1" smtClean="0">
                <a:ln>
                  <a:solidFill>
                    <a:schemeClr val="tx1"/>
                  </a:solidFill>
                </a:ln>
              </a:rPr>
              <a:t>DEMO CHƯƠNG TRÌNH</a:t>
            </a:r>
          </a:p>
          <a:p>
            <a:pPr marL="0" indent="0" algn="ctr">
              <a:buNone/>
            </a:pPr>
            <a:r>
              <a:rPr lang="vi-VN" sz="4800" b="1" smtClean="0">
                <a:ln>
                  <a:solidFill>
                    <a:schemeClr val="tx1"/>
                  </a:solidFill>
                </a:ln>
              </a:rPr>
              <a:t> CỜ TOÁN</a:t>
            </a:r>
            <a:endParaRPr lang="vi-VN" sz="4800" b="1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3824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534400" cy="758952"/>
          </a:xfrm>
        </p:spPr>
        <p:txBody>
          <a:bodyPr>
            <a:normAutofit/>
          </a:bodyPr>
          <a:lstStyle/>
          <a:p>
            <a:r>
              <a:rPr lang="vi-VN" sz="3600" smtClean="0"/>
              <a:t>KẾT THÚC BÁO CÁO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vi-VN" sz="4400">
              <a:ln>
                <a:solidFill>
                  <a:schemeClr val="tx1"/>
                </a:solidFill>
              </a:ln>
            </a:endParaRPr>
          </a:p>
          <a:p>
            <a:pPr marL="0" indent="0" algn="ctr">
              <a:buNone/>
            </a:pPr>
            <a:endParaRPr lang="vi-VN" sz="4400">
              <a:ln>
                <a:solidFill>
                  <a:schemeClr val="tx1"/>
                </a:solidFill>
              </a:ln>
            </a:endParaRPr>
          </a:p>
          <a:p>
            <a:pPr marL="0" indent="0" algn="ctr">
              <a:buNone/>
            </a:pPr>
            <a:r>
              <a:rPr lang="vi-VN" sz="4400" b="1" smtClean="0">
                <a:ln>
                  <a:solidFill>
                    <a:schemeClr val="tx1"/>
                  </a:solidFill>
                </a:ln>
              </a:rPr>
              <a:t>CẢM ƠN THẦY VÀ CÁC BẠN ĐÃ LẮNG NGHE</a:t>
            </a:r>
            <a:endParaRPr lang="vi-VN" sz="4400" b="1">
              <a:ln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endParaRPr lang="vi-VN" sz="4000" dirty="0"/>
          </a:p>
        </p:txBody>
      </p:sp>
    </p:spTree>
    <p:extLst>
      <p:ext uri="{BB962C8B-B14F-4D97-AF65-F5344CB8AC3E}">
        <p14:creationId xmlns:p14="http://schemas.microsoft.com/office/powerpoint/2010/main" val="2626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Giới thiệu lich sử cờ toán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Cờ  toán học Việt Nam là sản  phẩm sáng tạo của ông Vũ Văn Bảy (Vũ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Bảy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), một nghệ nhân nặn tượng (gia đình ba thế hệ làm họa sĩ điêu khắc) ở khu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Suối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Hoa, phường Vũ Ninh, thành phố Bắc Ninh, tỉnh Bắc Ninh, Việt Nam. 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81400"/>
            <a:ext cx="54959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Giới thiệu lich sử cờ toán</a:t>
            </a:r>
            <a:endParaRPr lang="vi-V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Cờ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(Nay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5-2005. </a:t>
            </a:r>
          </a:p>
          <a:p>
            <a:pPr marL="0" indent="0">
              <a:buNone/>
            </a:pPr>
            <a:endParaRPr lang="vi-V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60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/>
              <a:t>Luật chơi </a:t>
            </a:r>
            <a:r>
              <a:rPr lang="vi-VN" sz="3600" smtClean="0"/>
              <a:t>của </a:t>
            </a:r>
            <a:r>
              <a:rPr lang="en-US" sz="3600" smtClean="0"/>
              <a:t>cờ </a:t>
            </a:r>
            <a:r>
              <a:rPr lang="vi-VN" sz="3600"/>
              <a:t>T</a:t>
            </a:r>
            <a:r>
              <a:rPr lang="en-US" sz="3600" smtClean="0"/>
              <a:t>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800" b="1" smtClean="0"/>
              <a:t>Bàn cờ </a:t>
            </a:r>
          </a:p>
          <a:p>
            <a:r>
              <a:rPr lang="vi-VN" sz="2800" smtClean="0"/>
              <a:t>  Bàn cờ hình chữ nhật, gồm 99 ô (9 ô hàng ngang và 11 ô hàng dọc). Ô thứ 5 ở hàng thứ 2 của mỗi bên có đường chéo là vị trí cố định của quân số 0 (tức trong khi chơi, số 0 không được di chuyển). </a:t>
            </a:r>
          </a:p>
          <a:p>
            <a:r>
              <a:rPr lang="en-US" sz="2800" smtClean="0"/>
              <a:t>Mỗi </a:t>
            </a:r>
            <a:r>
              <a:rPr lang="vi-VN" sz="2800" smtClean="0"/>
              <a:t>bên </a:t>
            </a:r>
            <a:r>
              <a:rPr lang="vi-VN" sz="2800"/>
              <a:t>một màu </a:t>
            </a:r>
            <a:r>
              <a:rPr lang="vi-VN" sz="2800" smtClean="0"/>
              <a:t>khác </a:t>
            </a:r>
            <a:r>
              <a:rPr lang="vi-VN" sz="2800"/>
              <a:t>nhau, trên mỗi quân có các </a:t>
            </a:r>
            <a:r>
              <a:rPr lang="vi-VN" sz="2800" smtClean="0"/>
              <a:t>dấu </a:t>
            </a:r>
            <a:r>
              <a:rPr lang="vi-VN" sz="2800"/>
              <a:t>chấm tròn thể hiện các số thứ tự 1-9 (ví dụ, </a:t>
            </a:r>
            <a:r>
              <a:rPr lang="vi-VN" sz="2800" smtClean="0"/>
              <a:t>quân </a:t>
            </a:r>
            <a:r>
              <a:rPr lang="vi-VN" sz="2800"/>
              <a:t>số 1 có một chấm tròn; quân số 9 có chín chấm tròn). </a:t>
            </a:r>
          </a:p>
          <a:p>
            <a:r>
              <a:rPr lang="vi-VN" sz="2800"/>
              <a:t>Như vậy, mỗi bên có chín quân cờ và một quân số 0. Hai bên cùng xếp quân vào </a:t>
            </a:r>
            <a:r>
              <a:rPr lang="vi-VN" sz="2800" smtClean="0"/>
              <a:t>hàng </a:t>
            </a:r>
            <a:r>
              <a:rPr lang="vi-VN" sz="2800"/>
              <a:t>ngang dưới cùng theo thứ tự 1-9 (theo chiều từ trái qua phải, tức tăng dần). </a:t>
            </a:r>
            <a:endParaRPr lang="vi-V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Luật chơi </a:t>
            </a:r>
            <a:r>
              <a:rPr lang="vi-VN" sz="3600" dirty="0" smtClean="0"/>
              <a:t>của </a:t>
            </a:r>
            <a:r>
              <a:rPr lang="en-US" sz="3600" dirty="0" err="1" smtClean="0"/>
              <a:t>cờ</a:t>
            </a:r>
            <a:r>
              <a:rPr lang="en-US" sz="3600" dirty="0" smtClean="0"/>
              <a:t> </a:t>
            </a:r>
            <a:r>
              <a:rPr lang="vi-VN" sz="3600" dirty="0"/>
              <a:t>T</a:t>
            </a:r>
            <a:r>
              <a:rPr lang="en-US" sz="3600" dirty="0" err="1" smtClean="0"/>
              <a:t>oán</a:t>
            </a:r>
            <a:endParaRPr lang="vi-V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2" y="1524000"/>
            <a:ext cx="7696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/>
              <a:t>Luật chơi </a:t>
            </a:r>
            <a:r>
              <a:rPr lang="vi-VN" sz="3600" smtClean="0"/>
              <a:t>của </a:t>
            </a:r>
            <a:r>
              <a:rPr lang="en-US" sz="3600" smtClean="0"/>
              <a:t>cờ </a:t>
            </a:r>
            <a:r>
              <a:rPr lang="vi-VN" sz="3600"/>
              <a:t>T</a:t>
            </a:r>
            <a:r>
              <a:rPr lang="en-US" sz="3600" smtClean="0"/>
              <a:t>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800" b="1"/>
              <a:t>Cách đi </a:t>
            </a:r>
            <a:r>
              <a:rPr lang="vi-VN" sz="2800" b="1" smtClean="0"/>
              <a:t>quân</a:t>
            </a:r>
            <a:endParaRPr lang="vi-VN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981200"/>
            <a:ext cx="3524250" cy="3209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209800"/>
            <a:ext cx="4572000" cy="32131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" indent="-27432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vi-VN" sz="2600" smtClean="0"/>
              <a:t>Quân </a:t>
            </a:r>
            <a:r>
              <a:rPr lang="en-US" sz="2600" smtClean="0"/>
              <a:t>số “0” không được phép di chuyển ra khỏi vị trí.</a:t>
            </a:r>
          </a:p>
          <a:p>
            <a:pPr marL="274320" indent="-27432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2600"/>
              <a:t>C</a:t>
            </a:r>
            <a:r>
              <a:rPr lang="en-US" sz="2600" smtClean="0"/>
              <a:t>ác </a:t>
            </a:r>
            <a:r>
              <a:rPr lang="en-US" sz="2600"/>
              <a:t>quân còn lại 1-9 đều được </a:t>
            </a:r>
            <a:r>
              <a:rPr lang="en-US" sz="2600" smtClean="0"/>
              <a:t>đi theo tám hướng.</a:t>
            </a:r>
          </a:p>
          <a:p>
            <a:pPr marL="274320" indent="-27432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vi-VN" sz="2600"/>
              <a:t>Số bước đi được thực hiện theo trị số </a:t>
            </a:r>
            <a:r>
              <a:rPr lang="vi-VN" sz="2600" smtClean="0"/>
              <a:t>riêng </a:t>
            </a:r>
            <a:r>
              <a:rPr lang="vi-VN" sz="2600"/>
              <a:t>của từng quân </a:t>
            </a:r>
            <a:r>
              <a:rPr lang="vi-VN" sz="2600" smtClean="0"/>
              <a:t>cờ</a:t>
            </a:r>
            <a:r>
              <a:rPr lang="en-US" sz="2600" smtClean="0"/>
              <a:t>.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7065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81437" y="4519552"/>
            <a:ext cx="581025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/>
              <a:t>Luật chơi </a:t>
            </a:r>
            <a:r>
              <a:rPr lang="vi-VN" sz="3600" smtClean="0"/>
              <a:t>của </a:t>
            </a:r>
            <a:r>
              <a:rPr lang="en-US" sz="3600" smtClean="0"/>
              <a:t>cờ </a:t>
            </a:r>
            <a:r>
              <a:rPr lang="vi-VN" sz="3600"/>
              <a:t>T</a:t>
            </a:r>
            <a:r>
              <a:rPr lang="en-US" sz="3600" smtClean="0"/>
              <a:t>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800" b="1"/>
              <a:t>Cách ăn quân</a:t>
            </a:r>
          </a:p>
          <a:p>
            <a:pPr marL="0" indent="0">
              <a:buNone/>
            </a:pPr>
            <a:r>
              <a:rPr lang="vi-VN" sz="280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vi-VN" sz="2600"/>
              <a:t>Khi muốn bắt quân của đối phương, điều kiện là bên mình phải có hai </a:t>
            </a:r>
            <a:r>
              <a:rPr lang="vi-VN" sz="2800" smtClean="0"/>
              <a:t>quân </a:t>
            </a:r>
            <a:r>
              <a:rPr lang="vi-VN" sz="2800"/>
              <a:t>đứng trong hai ô liền nhau theo  chiều dọc hoặc ngang hoặc chéo (để tạo </a:t>
            </a:r>
            <a:r>
              <a:rPr lang="vi-VN" sz="2800" smtClean="0"/>
              <a:t>thành </a:t>
            </a:r>
            <a:r>
              <a:rPr lang="vi-VN" sz="2800"/>
              <a:t>một phép tính và phía trước không có quân của đối phương đứng cản). </a:t>
            </a:r>
            <a:endParaRPr lang="vi-VN" sz="28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38325" y="3618836"/>
            <a:ext cx="533400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40290" y="3366424"/>
            <a:ext cx="561975" cy="2552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3505200" y="5028951"/>
            <a:ext cx="1219200" cy="10310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81400" y="5028951"/>
            <a:ext cx="1143000" cy="10746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303430" y="4168761"/>
            <a:ext cx="546164" cy="59759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4866" y="4169245"/>
            <a:ext cx="560318" cy="5971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830350" y="4168761"/>
            <a:ext cx="1219200" cy="10310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06550" y="4168761"/>
            <a:ext cx="1143000" cy="10746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27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/>
              <a:t>Luật chơi </a:t>
            </a:r>
            <a:r>
              <a:rPr lang="vi-VN" sz="3600" smtClean="0"/>
              <a:t>của </a:t>
            </a:r>
            <a:r>
              <a:rPr lang="en-US" sz="3600" smtClean="0"/>
              <a:t>cờ </a:t>
            </a:r>
            <a:r>
              <a:rPr lang="vi-VN" sz="3600"/>
              <a:t>T</a:t>
            </a:r>
            <a:r>
              <a:rPr lang="en-US" sz="3600" smtClean="0"/>
              <a:t>oán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800" b="1"/>
              <a:t>Cách ăn quân</a:t>
            </a:r>
          </a:p>
          <a:p>
            <a:pPr marL="0" indent="0">
              <a:buNone/>
            </a:pPr>
            <a:r>
              <a:rPr lang="vi-VN" sz="280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vi-VN" sz="2800" smtClean="0"/>
              <a:t>Sau đó </a:t>
            </a:r>
            <a:r>
              <a:rPr lang="vi-VN" sz="2800"/>
              <a:t>dùng các phép hoặc cộng (+), hoặc trừ (-), hoặc </a:t>
            </a:r>
            <a:r>
              <a:rPr lang="vi-VN" sz="2800" smtClean="0"/>
              <a:t>hân </a:t>
            </a:r>
            <a:r>
              <a:rPr lang="vi-VN" sz="2800"/>
              <a:t>(x), hoặc chia (:) với </a:t>
            </a:r>
            <a:r>
              <a:rPr lang="vi-VN" sz="2800" smtClean="0"/>
              <a:t>nhau </a:t>
            </a:r>
            <a:r>
              <a:rPr lang="vi-VN" sz="2800"/>
              <a:t>để ra đáp số. Đáp số của mỗi phép tính là điểm có thể bắt được quân của </a:t>
            </a:r>
            <a:r>
              <a:rPr lang="vi-VN" sz="2800" smtClean="0"/>
              <a:t>đối </a:t>
            </a:r>
            <a:r>
              <a:rPr lang="vi-VN" sz="2800"/>
              <a:t>phương. 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16208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55ee0f6d-6ee9-445f-b3c0-73b9934e16b9" Revision="1" Stencil="System.MyShapes" StencilVersion="1.0"/>
</Control>
</file>

<file path=customXml/itemProps1.xml><?xml version="1.0" encoding="utf-8"?>
<ds:datastoreItem xmlns:ds="http://schemas.openxmlformats.org/officeDocument/2006/customXml" ds:itemID="{FF858955-5F6F-42F0-BED9-6EC31A21F31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677</TotalTime>
  <Words>977</Words>
  <Application>Microsoft Office PowerPoint</Application>
  <PresentationFormat>On-screen Show (4:3)</PresentationFormat>
  <Paragraphs>148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Civic</vt:lpstr>
      <vt:lpstr>ĐẠI HỌC QUỐC GIA TP HCM ĐẠI HỌC CÔNG NGHỆ THÔNG TIN</vt:lpstr>
      <vt:lpstr>NỘI DUNG</vt:lpstr>
      <vt:lpstr>Giới thiệu lich sử cờ toán</vt:lpstr>
      <vt:lpstr>Giới thiệu lich sử cờ toán</vt:lpstr>
      <vt:lpstr>Luật chơi của cờ Toán</vt:lpstr>
      <vt:lpstr>Luật chơi của cờ Toán</vt:lpstr>
      <vt:lpstr>Luật chơi của cờ Toán</vt:lpstr>
      <vt:lpstr>Luật chơi của cờ Toán</vt:lpstr>
      <vt:lpstr>Luật chơi của cờ Toán</vt:lpstr>
      <vt:lpstr>Luật chơi của cờ Toán</vt:lpstr>
      <vt:lpstr>Luật chơi của cờ Toán</vt:lpstr>
      <vt:lpstr>Luật chơi của cờ Toán</vt:lpstr>
      <vt:lpstr>Cơ sở lý thuyết</vt:lpstr>
      <vt:lpstr>Cơ sở lý thuyết</vt:lpstr>
      <vt:lpstr>Cơ sở lý thuyết</vt:lpstr>
      <vt:lpstr>Cơ sở lý thuyết</vt:lpstr>
      <vt:lpstr>Cơ sở lý thuyết</vt:lpstr>
      <vt:lpstr>Chương trình </vt:lpstr>
      <vt:lpstr>Chương trình </vt:lpstr>
      <vt:lpstr>Chương trình</vt:lpstr>
      <vt:lpstr>Chương trình </vt:lpstr>
      <vt:lpstr>Chương trình</vt:lpstr>
      <vt:lpstr>Chương trình </vt:lpstr>
      <vt:lpstr>Hướng phát triển</vt:lpstr>
      <vt:lpstr>Tài liệu tham khảo</vt:lpstr>
      <vt:lpstr>DEMO</vt:lpstr>
      <vt:lpstr>KẾT THÚC BÁO CÁO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 H</dc:creator>
  <cp:lastModifiedBy>LamHX</cp:lastModifiedBy>
  <cp:revision>46</cp:revision>
  <dcterms:created xsi:type="dcterms:W3CDTF">2006-08-16T00:00:00Z</dcterms:created>
  <dcterms:modified xsi:type="dcterms:W3CDTF">2014-06-20T07:13:06Z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